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77" r:id="rId12"/>
    <p:sldId id="269" r:id="rId13"/>
    <p:sldId id="278" r:id="rId14"/>
    <p:sldId id="270" r:id="rId15"/>
    <p:sldId id="281" r:id="rId16"/>
    <p:sldId id="282" r:id="rId17"/>
    <p:sldId id="283" r:id="rId18"/>
    <p:sldId id="272" r:id="rId19"/>
    <p:sldId id="273" r:id="rId20"/>
    <p:sldId id="274" r:id="rId21"/>
    <p:sldId id="276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B0604020202020204" charset="0"/>
      <p:regular r:id="rId28"/>
      <p:bold r:id="rId29"/>
      <p:italic r:id="rId30"/>
      <p:boldItalic r:id="rId31"/>
    </p:embeddedFont>
    <p:embeddedFont>
      <p:font typeface="Tahoma" panose="020B0604030504040204" pitchFamily="3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CF30AB-AB13-4F6B-8783-9F998DD63CD3}">
  <a:tblStyle styleId="{3DCF30AB-AB13-4F6B-8783-9F998DD63CD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4A4D8D-8C5E-4C23-8A92-2749C93DCB9F}" type="doc">
      <dgm:prSet loTypeId="urn:microsoft.com/office/officeart/2011/layout/RadialPictureList" loCatId="pictur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1863E3-F93F-4A18-B84C-31067246C21F}">
      <dgm:prSet phldrT="[Text]"/>
      <dgm:spPr/>
      <dgm:t>
        <a:bodyPr/>
        <a:lstStyle/>
        <a:p>
          <a:r>
            <a:rPr lang="en-US" dirty="0"/>
            <a:t>Open</a:t>
          </a:r>
        </a:p>
        <a:p>
          <a:r>
            <a:rPr lang="en-US" dirty="0"/>
            <a:t>PLC</a:t>
          </a:r>
        </a:p>
      </dgm:t>
    </dgm:pt>
    <dgm:pt modelId="{A834AFAF-A39F-4C50-91D2-CD2229184D3F}" type="parTrans" cxnId="{DBA8F1A0-C3B2-4860-83C8-B48A26268A0B}">
      <dgm:prSet/>
      <dgm:spPr/>
      <dgm:t>
        <a:bodyPr/>
        <a:lstStyle/>
        <a:p>
          <a:endParaRPr lang="en-US"/>
        </a:p>
      </dgm:t>
    </dgm:pt>
    <dgm:pt modelId="{A5233883-B467-4298-94BF-1EC3A36AAF03}" type="sibTrans" cxnId="{DBA8F1A0-C3B2-4860-83C8-B48A26268A0B}">
      <dgm:prSet/>
      <dgm:spPr/>
      <dgm:t>
        <a:bodyPr/>
        <a:lstStyle/>
        <a:p>
          <a:endParaRPr lang="en-US"/>
        </a:p>
      </dgm:t>
    </dgm:pt>
    <dgm:pt modelId="{04D80660-49CD-4899-8046-13073CD4BB4F}">
      <dgm:prSet phldrT="[Text]"/>
      <dgm:spPr/>
      <dgm:t>
        <a:bodyPr/>
        <a:lstStyle/>
        <a:p>
          <a:r>
            <a:rPr lang="en-US" dirty="0" err="1"/>
            <a:t>OpenPLC</a:t>
          </a:r>
          <a:r>
            <a:rPr lang="en-US" dirty="0"/>
            <a:t> </a:t>
          </a:r>
          <a:r>
            <a:rPr lang="en-US" dirty="0" err="1"/>
            <a:t>Edtitor</a:t>
          </a:r>
          <a:endParaRPr lang="en-US" dirty="0"/>
        </a:p>
      </dgm:t>
    </dgm:pt>
    <dgm:pt modelId="{30AB042F-73C4-4DCF-B6A1-651D8940228B}" type="parTrans" cxnId="{FB8F8E78-EB8D-49B0-8141-E9E0C417977F}">
      <dgm:prSet/>
      <dgm:spPr/>
      <dgm:t>
        <a:bodyPr/>
        <a:lstStyle/>
        <a:p>
          <a:endParaRPr lang="en-US"/>
        </a:p>
      </dgm:t>
    </dgm:pt>
    <dgm:pt modelId="{C9128664-3ECF-4FA0-8512-2B3A55B455A4}" type="sibTrans" cxnId="{FB8F8E78-EB8D-49B0-8141-E9E0C417977F}">
      <dgm:prSet/>
      <dgm:spPr/>
      <dgm:t>
        <a:bodyPr/>
        <a:lstStyle/>
        <a:p>
          <a:endParaRPr lang="en-US"/>
        </a:p>
      </dgm:t>
    </dgm:pt>
    <dgm:pt modelId="{5B6C4439-1729-490A-B195-BA6DAAC8CC88}">
      <dgm:prSet phldrT="[Text]"/>
      <dgm:spPr/>
      <dgm:t>
        <a:bodyPr/>
        <a:lstStyle/>
        <a:p>
          <a:r>
            <a:rPr lang="en-US" dirty="0" err="1"/>
            <a:t>OpenPLC</a:t>
          </a:r>
          <a:endParaRPr lang="en-US" dirty="0"/>
        </a:p>
        <a:p>
          <a:r>
            <a:rPr lang="en-US" dirty="0"/>
            <a:t>Runtime</a:t>
          </a:r>
        </a:p>
      </dgm:t>
    </dgm:pt>
    <dgm:pt modelId="{DFF3931C-A8F7-4EFD-8506-DEA0FDEA7593}" type="parTrans" cxnId="{2287F4D1-397C-427B-862B-2508FD094B9E}">
      <dgm:prSet/>
      <dgm:spPr/>
      <dgm:t>
        <a:bodyPr/>
        <a:lstStyle/>
        <a:p>
          <a:endParaRPr lang="en-US"/>
        </a:p>
      </dgm:t>
    </dgm:pt>
    <dgm:pt modelId="{207A1A07-47AB-4C4F-9678-295176ACA2D4}" type="sibTrans" cxnId="{2287F4D1-397C-427B-862B-2508FD094B9E}">
      <dgm:prSet/>
      <dgm:spPr/>
      <dgm:t>
        <a:bodyPr/>
        <a:lstStyle/>
        <a:p>
          <a:endParaRPr lang="en-US"/>
        </a:p>
      </dgm:t>
    </dgm:pt>
    <dgm:pt modelId="{79374613-409E-432D-BBB6-351FD5FC9A3D}">
      <dgm:prSet phldrT="[Text]"/>
      <dgm:spPr/>
      <dgm:t>
        <a:bodyPr/>
        <a:lstStyle/>
        <a:p>
          <a:r>
            <a:rPr lang="en-US" dirty="0" err="1"/>
            <a:t>MySCADA</a:t>
          </a:r>
          <a:endParaRPr lang="en-US" dirty="0"/>
        </a:p>
      </dgm:t>
    </dgm:pt>
    <dgm:pt modelId="{CE873C7D-4B39-42B1-94BD-CC8C6FDA9E6F}" type="parTrans" cxnId="{19269563-DB10-44EE-A812-2E4337262007}">
      <dgm:prSet/>
      <dgm:spPr/>
      <dgm:t>
        <a:bodyPr/>
        <a:lstStyle/>
        <a:p>
          <a:endParaRPr lang="en-US"/>
        </a:p>
      </dgm:t>
    </dgm:pt>
    <dgm:pt modelId="{5FED492E-FC0A-495B-9E5C-0BF848B6C713}" type="sibTrans" cxnId="{19269563-DB10-44EE-A812-2E4337262007}">
      <dgm:prSet/>
      <dgm:spPr/>
      <dgm:t>
        <a:bodyPr/>
        <a:lstStyle/>
        <a:p>
          <a:endParaRPr lang="en-US"/>
        </a:p>
      </dgm:t>
    </dgm:pt>
    <dgm:pt modelId="{5F535CD7-EDA3-4E27-A457-32AF8BE50D75}" type="pres">
      <dgm:prSet presAssocID="{204A4D8D-8C5E-4C23-8A92-2749C93DCB9F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D6A5E098-10D4-4123-9BCA-5013FD816772}" type="pres">
      <dgm:prSet presAssocID="{C11863E3-F93F-4A18-B84C-31067246C21F}" presName="Parent" presStyleLbl="node1" presStyleIdx="0" presStyleCnt="2">
        <dgm:presLayoutVars>
          <dgm:chMax val="4"/>
          <dgm:chPref val="3"/>
        </dgm:presLayoutVars>
      </dgm:prSet>
      <dgm:spPr/>
    </dgm:pt>
    <dgm:pt modelId="{8110CB61-0C1C-437B-BFDB-84BD1E38E14C}" type="pres">
      <dgm:prSet presAssocID="{04D80660-49CD-4899-8046-13073CD4BB4F}" presName="Accent" presStyleLbl="node1" presStyleIdx="1" presStyleCnt="2"/>
      <dgm:spPr/>
    </dgm:pt>
    <dgm:pt modelId="{C6A3E021-20BB-46FA-AB39-1694A8C50CAD}" type="pres">
      <dgm:prSet presAssocID="{04D80660-49CD-4899-8046-13073CD4BB4F}" presName="Image1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B42E6CA-31D4-48DF-AA01-83F82F119A61}" type="pres">
      <dgm:prSet presAssocID="{04D80660-49CD-4899-8046-13073CD4BB4F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429B97E8-7F2D-47A6-A140-F14C3B41B517}" type="pres">
      <dgm:prSet presAssocID="{5B6C4439-1729-490A-B195-BA6DAAC8CC88}" presName="Image2" presStyleCnt="0"/>
      <dgm:spPr/>
    </dgm:pt>
    <dgm:pt modelId="{6EEFD848-327F-4120-97EA-EFCE8C880896}" type="pres">
      <dgm:prSet presAssocID="{5B6C4439-1729-490A-B195-BA6DAAC8CC88}" presName="Imag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E0E94B5-E808-4BD4-83CF-47E4006F15FA}" type="pres">
      <dgm:prSet presAssocID="{5B6C4439-1729-490A-B195-BA6DAAC8CC88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25AA4EFC-0661-410A-BD55-5642C9BF8D83}" type="pres">
      <dgm:prSet presAssocID="{79374613-409E-432D-BBB6-351FD5FC9A3D}" presName="Image3" presStyleCnt="0"/>
      <dgm:spPr/>
    </dgm:pt>
    <dgm:pt modelId="{7A203338-33B7-4B97-A5B4-1A3254B9FB6C}" type="pres">
      <dgm:prSet presAssocID="{79374613-409E-432D-BBB6-351FD5FC9A3D}" presName="Imag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5CB5B112-C645-4429-8D8B-023797D0C35F}" type="pres">
      <dgm:prSet presAssocID="{79374613-409E-432D-BBB6-351FD5FC9A3D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F88C019-0C54-42E9-BE62-041388168909}" type="presOf" srcId="{79374613-409E-432D-BBB6-351FD5FC9A3D}" destId="{5CB5B112-C645-4429-8D8B-023797D0C35F}" srcOrd="0" destOrd="0" presId="urn:microsoft.com/office/officeart/2011/layout/RadialPictureList"/>
    <dgm:cxn modelId="{1C463432-16A3-4DA8-B309-6C71950A006F}" type="presOf" srcId="{5B6C4439-1729-490A-B195-BA6DAAC8CC88}" destId="{CE0E94B5-E808-4BD4-83CF-47E4006F15FA}" srcOrd="0" destOrd="0" presId="urn:microsoft.com/office/officeart/2011/layout/RadialPictureList"/>
    <dgm:cxn modelId="{19269563-DB10-44EE-A812-2E4337262007}" srcId="{C11863E3-F93F-4A18-B84C-31067246C21F}" destId="{79374613-409E-432D-BBB6-351FD5FC9A3D}" srcOrd="2" destOrd="0" parTransId="{CE873C7D-4B39-42B1-94BD-CC8C6FDA9E6F}" sibTransId="{5FED492E-FC0A-495B-9E5C-0BF848B6C713}"/>
    <dgm:cxn modelId="{FB8F8E78-EB8D-49B0-8141-E9E0C417977F}" srcId="{C11863E3-F93F-4A18-B84C-31067246C21F}" destId="{04D80660-49CD-4899-8046-13073CD4BB4F}" srcOrd="0" destOrd="0" parTransId="{30AB042F-73C4-4DCF-B6A1-651D8940228B}" sibTransId="{C9128664-3ECF-4FA0-8512-2B3A55B455A4}"/>
    <dgm:cxn modelId="{1AF0FD9E-EB8D-4279-B373-FFD830C68768}" type="presOf" srcId="{C11863E3-F93F-4A18-B84C-31067246C21F}" destId="{D6A5E098-10D4-4123-9BCA-5013FD816772}" srcOrd="0" destOrd="0" presId="urn:microsoft.com/office/officeart/2011/layout/RadialPictureList"/>
    <dgm:cxn modelId="{DBA8F1A0-C3B2-4860-83C8-B48A26268A0B}" srcId="{204A4D8D-8C5E-4C23-8A92-2749C93DCB9F}" destId="{C11863E3-F93F-4A18-B84C-31067246C21F}" srcOrd="0" destOrd="0" parTransId="{A834AFAF-A39F-4C50-91D2-CD2229184D3F}" sibTransId="{A5233883-B467-4298-94BF-1EC3A36AAF03}"/>
    <dgm:cxn modelId="{DEEDE6C7-F57F-449E-B826-2548A6AB2552}" type="presOf" srcId="{204A4D8D-8C5E-4C23-8A92-2749C93DCB9F}" destId="{5F535CD7-EDA3-4E27-A457-32AF8BE50D75}" srcOrd="0" destOrd="0" presId="urn:microsoft.com/office/officeart/2011/layout/RadialPictureList"/>
    <dgm:cxn modelId="{4B9158D1-AC67-4BC9-8FCD-CD072028CB4D}" type="presOf" srcId="{04D80660-49CD-4899-8046-13073CD4BB4F}" destId="{6B42E6CA-31D4-48DF-AA01-83F82F119A61}" srcOrd="0" destOrd="0" presId="urn:microsoft.com/office/officeart/2011/layout/RadialPictureList"/>
    <dgm:cxn modelId="{2287F4D1-397C-427B-862B-2508FD094B9E}" srcId="{C11863E3-F93F-4A18-B84C-31067246C21F}" destId="{5B6C4439-1729-490A-B195-BA6DAAC8CC88}" srcOrd="1" destOrd="0" parTransId="{DFF3931C-A8F7-4EFD-8506-DEA0FDEA7593}" sibTransId="{207A1A07-47AB-4C4F-9678-295176ACA2D4}"/>
    <dgm:cxn modelId="{C4DE33F9-7DA8-487C-B4BB-886A6D5EF7A8}" type="presParOf" srcId="{5F535CD7-EDA3-4E27-A457-32AF8BE50D75}" destId="{D6A5E098-10D4-4123-9BCA-5013FD816772}" srcOrd="0" destOrd="0" presId="urn:microsoft.com/office/officeart/2011/layout/RadialPictureList"/>
    <dgm:cxn modelId="{A1CCD79A-7C45-4137-83B4-7284BE453CFF}" type="presParOf" srcId="{5F535CD7-EDA3-4E27-A457-32AF8BE50D75}" destId="{8110CB61-0C1C-437B-BFDB-84BD1E38E14C}" srcOrd="1" destOrd="0" presId="urn:microsoft.com/office/officeart/2011/layout/RadialPictureList"/>
    <dgm:cxn modelId="{8B01920E-857A-4FAB-909A-283E0C21104F}" type="presParOf" srcId="{5F535CD7-EDA3-4E27-A457-32AF8BE50D75}" destId="{C6A3E021-20BB-46FA-AB39-1694A8C50CAD}" srcOrd="2" destOrd="0" presId="urn:microsoft.com/office/officeart/2011/layout/RadialPictureList"/>
    <dgm:cxn modelId="{BE71760F-AB0E-4003-9C6A-3519CEB20ED9}" type="presParOf" srcId="{5F535CD7-EDA3-4E27-A457-32AF8BE50D75}" destId="{6B42E6CA-31D4-48DF-AA01-83F82F119A61}" srcOrd="3" destOrd="0" presId="urn:microsoft.com/office/officeart/2011/layout/RadialPictureList"/>
    <dgm:cxn modelId="{40142E79-84DF-476B-8940-A3C48A04BFE5}" type="presParOf" srcId="{5F535CD7-EDA3-4E27-A457-32AF8BE50D75}" destId="{429B97E8-7F2D-47A6-A140-F14C3B41B517}" srcOrd="4" destOrd="0" presId="urn:microsoft.com/office/officeart/2011/layout/RadialPictureList"/>
    <dgm:cxn modelId="{55F61BDA-CC17-4679-B565-A44F0BFD3D89}" type="presParOf" srcId="{429B97E8-7F2D-47A6-A140-F14C3B41B517}" destId="{6EEFD848-327F-4120-97EA-EFCE8C880896}" srcOrd="0" destOrd="0" presId="urn:microsoft.com/office/officeart/2011/layout/RadialPictureList"/>
    <dgm:cxn modelId="{5786F3C9-889F-4130-9631-678FE38FD561}" type="presParOf" srcId="{5F535CD7-EDA3-4E27-A457-32AF8BE50D75}" destId="{CE0E94B5-E808-4BD4-83CF-47E4006F15FA}" srcOrd="5" destOrd="0" presId="urn:microsoft.com/office/officeart/2011/layout/RadialPictureList"/>
    <dgm:cxn modelId="{FFB34CC2-6112-437F-8565-DE74A2D68C9F}" type="presParOf" srcId="{5F535CD7-EDA3-4E27-A457-32AF8BE50D75}" destId="{25AA4EFC-0661-410A-BD55-5642C9BF8D83}" srcOrd="6" destOrd="0" presId="urn:microsoft.com/office/officeart/2011/layout/RadialPictureList"/>
    <dgm:cxn modelId="{CC50BDF3-51A9-4A06-ACB9-569CA1AECDAE}" type="presParOf" srcId="{25AA4EFC-0661-410A-BD55-5642C9BF8D83}" destId="{7A203338-33B7-4B97-A5B4-1A3254B9FB6C}" srcOrd="0" destOrd="0" presId="urn:microsoft.com/office/officeart/2011/layout/RadialPictureList"/>
    <dgm:cxn modelId="{A635EB43-1BA2-4D86-A791-75ED5CAAC93D}" type="presParOf" srcId="{5F535CD7-EDA3-4E27-A457-32AF8BE50D75}" destId="{5CB5B112-C645-4429-8D8B-023797D0C35F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A5E098-10D4-4123-9BCA-5013FD816772}">
      <dsp:nvSpPr>
        <dsp:cNvPr id="0" name=""/>
        <dsp:cNvSpPr/>
      </dsp:nvSpPr>
      <dsp:spPr>
        <a:xfrm>
          <a:off x="1541625" y="1433779"/>
          <a:ext cx="2578616" cy="2578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Open</a:t>
          </a:r>
        </a:p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PLC</a:t>
          </a:r>
        </a:p>
      </dsp:txBody>
      <dsp:txXfrm>
        <a:off x="1919255" y="1811427"/>
        <a:ext cx="1823356" cy="1823447"/>
      </dsp:txXfrm>
    </dsp:sp>
    <dsp:sp modelId="{8110CB61-0C1C-437B-BFDB-84BD1E38E14C}">
      <dsp:nvSpPr>
        <dsp:cNvPr id="0" name=""/>
        <dsp:cNvSpPr/>
      </dsp:nvSpPr>
      <dsp:spPr>
        <a:xfrm>
          <a:off x="211869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A3E021-20BB-46FA-AB39-1694A8C50CAD}">
      <dsp:nvSpPr>
        <dsp:cNvPr id="0" name=""/>
        <dsp:cNvSpPr/>
      </dsp:nvSpPr>
      <dsp:spPr>
        <a:xfrm>
          <a:off x="4039346" y="456793"/>
          <a:ext cx="1381373" cy="138176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B42E6CA-31D4-48DF-AA01-83F82F119A61}">
      <dsp:nvSpPr>
        <dsp:cNvPr id="0" name=""/>
        <dsp:cNvSpPr/>
      </dsp:nvSpPr>
      <dsp:spPr>
        <a:xfrm>
          <a:off x="5525498" y="479010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900" kern="1200" dirty="0" err="1"/>
            <a:t>OpenPLC</a:t>
          </a:r>
          <a:r>
            <a:rPr lang="en-US" sz="2900" kern="1200" dirty="0"/>
            <a:t> </a:t>
          </a:r>
          <a:r>
            <a:rPr lang="en-US" sz="2900" kern="1200" dirty="0" err="1"/>
            <a:t>Edtitor</a:t>
          </a:r>
          <a:endParaRPr lang="en-US" sz="2900" kern="1200" dirty="0"/>
        </a:p>
      </dsp:txBody>
      <dsp:txXfrm>
        <a:off x="5525498" y="479010"/>
        <a:ext cx="1849022" cy="1337327"/>
      </dsp:txXfrm>
    </dsp:sp>
    <dsp:sp modelId="{6EEFD848-327F-4120-97EA-EFCE8C880896}">
      <dsp:nvSpPr>
        <dsp:cNvPr id="0" name=""/>
        <dsp:cNvSpPr/>
      </dsp:nvSpPr>
      <dsp:spPr>
        <a:xfrm>
          <a:off x="4573251" y="2028748"/>
          <a:ext cx="1381373" cy="138176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E0E94B5-E808-4BD4-83CF-47E4006F15FA}">
      <dsp:nvSpPr>
        <dsp:cNvPr id="0" name=""/>
        <dsp:cNvSpPr/>
      </dsp:nvSpPr>
      <dsp:spPr>
        <a:xfrm>
          <a:off x="6067107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900" kern="1200" dirty="0" err="1"/>
            <a:t>OpenPLC</a:t>
          </a:r>
          <a:endParaRPr lang="en-US" sz="2900" kern="1200" dirty="0"/>
        </a:p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900" kern="1200" dirty="0"/>
            <a:t>Runtime</a:t>
          </a:r>
        </a:p>
      </dsp:txBody>
      <dsp:txXfrm>
        <a:off x="6067107" y="2048256"/>
        <a:ext cx="1849022" cy="1337327"/>
      </dsp:txXfrm>
    </dsp:sp>
    <dsp:sp modelId="{7A203338-33B7-4B97-A5B4-1A3254B9FB6C}">
      <dsp:nvSpPr>
        <dsp:cNvPr id="0" name=""/>
        <dsp:cNvSpPr/>
      </dsp:nvSpPr>
      <dsp:spPr>
        <a:xfrm>
          <a:off x="4039346" y="3622920"/>
          <a:ext cx="1381373" cy="138176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B5B112-C645-4429-8D8B-023797D0C35F}">
      <dsp:nvSpPr>
        <dsp:cNvPr id="0" name=""/>
        <dsp:cNvSpPr/>
      </dsp:nvSpPr>
      <dsp:spPr>
        <a:xfrm>
          <a:off x="5525498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2900" kern="1200" dirty="0" err="1"/>
            <a:t>MySCADA</a:t>
          </a:r>
          <a:endParaRPr lang="en-US" sz="2900" kern="1200" dirty="0"/>
        </a:p>
      </dsp:txBody>
      <dsp:txXfrm>
        <a:off x="5525498" y="3651097"/>
        <a:ext cx="1849022" cy="1337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8877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3607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290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3966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804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A close up of a sign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2" y="29496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584909" y="412791"/>
            <a:ext cx="74548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Mạng TTCN &amp; Hệ SCADA</a:t>
            </a:r>
            <a:endParaRPr sz="2800" b="1" i="0" u="none" strike="noStrike" cap="none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8811688" y="4407216"/>
            <a:ext cx="2722428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Lê Hoài Nam</a:t>
            </a:r>
            <a:br>
              <a:rPr lang="en-U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Nguyễn Đình Dũng</a:t>
            </a:r>
            <a:br>
              <a:rPr lang="en-US" sz="1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Phạm Đình Thường</a:t>
            </a:r>
            <a:br>
              <a:rPr lang="en-U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Nguyễn Hữu Nghĩa</a:t>
            </a:r>
            <a:br>
              <a:rPr lang="en-U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 i="0" u="none" strike="noStrike" cap="none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Nguyễn Đức Lộc</a:t>
            </a:r>
            <a:endParaRPr sz="180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6647415" y="938677"/>
            <a:ext cx="74548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GV. Ngô Đình Thanh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5821020" y="2065580"/>
            <a:ext cx="745484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err="1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Hệ</a:t>
            </a:r>
            <a:r>
              <a:rPr lang="en-US" sz="2500" b="1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 thống </a:t>
            </a:r>
            <a:r>
              <a:rPr lang="en-US" sz="2500" b="1" dirty="0" err="1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tưới</a:t>
            </a:r>
            <a:r>
              <a:rPr lang="en-US" sz="2500" b="1" dirty="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nhỏ</a:t>
            </a:r>
            <a:r>
              <a:rPr lang="en-US" sz="2500" b="1" dirty="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b="1" dirty="0" err="1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giọt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c. Giá thành hệ thống</a:t>
            </a:r>
            <a:endParaRPr/>
          </a:p>
        </p:txBody>
      </p:sp>
      <p:graphicFrame>
        <p:nvGraphicFramePr>
          <p:cNvPr id="202" name="Google Shape;202;p24"/>
          <p:cNvGraphicFramePr/>
          <p:nvPr>
            <p:extLst>
              <p:ext uri="{D42A27DB-BD31-4B8C-83A1-F6EECF244321}">
                <p14:modId xmlns:p14="http://schemas.microsoft.com/office/powerpoint/2010/main" val="2770909413"/>
              </p:ext>
            </p:extLst>
          </p:nvPr>
        </p:nvGraphicFramePr>
        <p:xfrm>
          <a:off x="762000" y="1949450"/>
          <a:ext cx="10591800" cy="3167390"/>
        </p:xfrm>
        <a:graphic>
          <a:graphicData uri="http://schemas.openxmlformats.org/drawingml/2006/table">
            <a:tbl>
              <a:tblPr firstRow="1" bandRow="1">
                <a:noFill/>
                <a:tableStyleId>{3DCF30AB-AB13-4F6B-8783-9F998DD63CD3}</a:tableStyleId>
              </a:tblPr>
              <a:tblGrid>
                <a:gridCol w="529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Thiết bị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/>
                        <a:t>Giá</a:t>
                      </a:r>
                      <a:endParaRPr sz="20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2 module Nodemcu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180.000 đ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Mạch in, relay, linh kiện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100.000 đ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Hộp PLC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40.000 đ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83108829"/>
                  </a:ext>
                </a:extLst>
              </a:tr>
              <a:tr h="631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Tổng</a:t>
                      </a:r>
                      <a:r>
                        <a:rPr lang="en-US" sz="1800"/>
                        <a:t>: 320.000 </a:t>
                      </a:r>
                      <a:r>
                        <a:rPr lang="en-US" sz="1800" dirty="0"/>
                        <a:t>đ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/>
        </p:nvSpPr>
        <p:spPr>
          <a:xfrm>
            <a:off x="1937501" y="2079459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20"/>
              <a:buFont typeface="Noto Sans Symbols"/>
              <a:buNone/>
            </a:pPr>
            <a:endParaRPr sz="44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3520"/>
              <a:buFont typeface="Noto Sans Symbols"/>
              <a:buNone/>
            </a:pPr>
            <a:endParaRPr sz="44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1827212" y="206096"/>
            <a:ext cx="8534400" cy="671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9"/>
              <a:buFont typeface="Calibri"/>
              <a:buNone/>
            </a:pPr>
            <a:r>
              <a:rPr lang="en-US" sz="3959">
                <a:solidFill>
                  <a:srgbClr val="000000"/>
                </a:solidFill>
              </a:rPr>
              <a:t>d. Thiết kế phần cứng</a:t>
            </a:r>
            <a:endParaRPr sz="3959">
              <a:solidFill>
                <a:schemeClr val="dk2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014906"/>
              </p:ext>
            </p:extLst>
          </p:nvPr>
        </p:nvGraphicFramePr>
        <p:xfrm>
          <a:off x="1866900" y="1390350"/>
          <a:ext cx="8647519" cy="47468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37801">
                  <a:extLst>
                    <a:ext uri="{9D8B030D-6E8A-4147-A177-3AD203B41FA5}">
                      <a16:colId xmlns:a16="http://schemas.microsoft.com/office/drawing/2014/main" val="4032056472"/>
                    </a:ext>
                  </a:extLst>
                </a:gridCol>
                <a:gridCol w="4309718">
                  <a:extLst>
                    <a:ext uri="{9D8B030D-6E8A-4147-A177-3AD203B41FA5}">
                      <a16:colId xmlns:a16="http://schemas.microsoft.com/office/drawing/2014/main" val="1349352278"/>
                    </a:ext>
                  </a:extLst>
                </a:gridCol>
              </a:tblGrid>
              <a:tr h="593357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THÔNG</a:t>
                      </a:r>
                      <a:r>
                        <a:rPr lang="en-US" sz="2400" baseline="0" dirty="0"/>
                        <a:t> SỐ PLC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981749"/>
                  </a:ext>
                </a:extLst>
              </a:tr>
              <a:tr h="5933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Thiết</a:t>
                      </a:r>
                      <a:r>
                        <a:rPr lang="en-US" sz="2400" baseline="0" dirty="0"/>
                        <a:t> kế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Hình</a:t>
                      </a:r>
                      <a:r>
                        <a:rPr lang="en-US" sz="2400" baseline="0" dirty="0"/>
                        <a:t> hộp chữ nhật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704591"/>
                  </a:ext>
                </a:extLst>
              </a:tr>
              <a:tr h="5933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Điện</a:t>
                      </a:r>
                      <a:r>
                        <a:rPr lang="en-US" sz="2400" baseline="0" dirty="0"/>
                        <a:t> áp đầu vào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12V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368162"/>
                  </a:ext>
                </a:extLst>
              </a:tr>
              <a:tr h="59335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Dòng</a:t>
                      </a:r>
                      <a:r>
                        <a:rPr lang="en-US" sz="2400" baseline="0" dirty="0"/>
                        <a:t> cho phép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227765"/>
                  </a:ext>
                </a:extLst>
              </a:tr>
              <a:tr h="593357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latin typeface="+mn-lt"/>
                          <a:cs typeface="Arial" panose="020B0604020202020204" pitchFamily="34" charset="0"/>
                        </a:rPr>
                        <a:t>Số chân Digital I/O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8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734495"/>
                  </a:ext>
                </a:extLst>
              </a:tr>
              <a:tr h="593357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latin typeface="+mn-lt"/>
                          <a:cs typeface="Arial" panose="020B0604020202020204" pitchFamily="34" charset="0"/>
                        </a:rPr>
                        <a:t>Số chân </a:t>
                      </a:r>
                      <a:r>
                        <a:rPr lang="en-US" sz="2400" dirty="0">
                          <a:latin typeface="+mn-lt"/>
                          <a:cs typeface="Arial" panose="020B0604020202020204" pitchFamily="34" charset="0"/>
                        </a:rPr>
                        <a:t>Analog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 ( Độ</a:t>
                      </a:r>
                      <a:r>
                        <a:rPr lang="en-US" sz="2400" baseline="0" dirty="0"/>
                        <a:t> phân giải 10bit)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404422"/>
                  </a:ext>
                </a:extLst>
              </a:tr>
              <a:tr h="593357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latin typeface="+mn-lt"/>
                          <a:cs typeface="Arial" panose="020B0604020202020204" pitchFamily="34" charset="0"/>
                        </a:rPr>
                        <a:t>Dòng tối đa trên mỗi chân I/O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262475"/>
                  </a:ext>
                </a:extLst>
              </a:tr>
              <a:tr h="59335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Cổng truyền thông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UART,SPI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2627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8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0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d. Thiết kế phần cứng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581D6-C087-47C0-8357-BFD38CBEA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77" y="1196975"/>
            <a:ext cx="4933274" cy="480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A89CF-15BB-44B2-B3B0-E9FA5C39A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01" y="2005837"/>
            <a:ext cx="5974249" cy="35099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DF5249-C863-405D-88FD-616DDE2EE8D5}"/>
              </a:ext>
            </a:extLst>
          </p:cNvPr>
          <p:cNvSpPr txBox="1"/>
          <p:nvPr/>
        </p:nvSpPr>
        <p:spPr>
          <a:xfrm>
            <a:off x="8484023" y="5674476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Đầu vào / 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717FD-DF4F-4D7A-97B5-585083A00350}"/>
              </a:ext>
            </a:extLst>
          </p:cNvPr>
          <p:cNvSpPr txBox="1"/>
          <p:nvPr/>
        </p:nvSpPr>
        <p:spPr>
          <a:xfrm>
            <a:off x="2059814" y="609474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Mạch ghép tầng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0B10-BD35-466B-BAF8-9B25CFC3F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Cách ly đầu vào/ 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CEBEF-F93E-4DF6-9936-DD93A6B75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260" y="2038243"/>
            <a:ext cx="5585944" cy="27205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16D7D0-C9AF-4456-80CF-103D1D78FB6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6357D-A297-4882-A370-AA05B4FB5896}"/>
              </a:ext>
            </a:extLst>
          </p:cNvPr>
          <p:cNvSpPr txBox="1"/>
          <p:nvPr/>
        </p:nvSpPr>
        <p:spPr>
          <a:xfrm>
            <a:off x="2094271" y="5807631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/>
              <a:t>Cách ly đầu vào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41AC0-6C3C-44BA-9D84-57A42EEAF381}"/>
              </a:ext>
            </a:extLst>
          </p:cNvPr>
          <p:cNvSpPr txBox="1"/>
          <p:nvPr/>
        </p:nvSpPr>
        <p:spPr>
          <a:xfrm>
            <a:off x="8342671" y="5807631"/>
            <a:ext cx="18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/>
              <a:t>Cách ly đầu 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F882A9-A8AB-4C05-8851-38E591DAD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9" y="1782951"/>
            <a:ext cx="5326842" cy="297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794327" y="0"/>
            <a:ext cx="10515600" cy="74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e. Thiết kế phần mềm hệ thống</a:t>
            </a:r>
            <a:endParaRPr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6734155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/>
        </p:nvSpPr>
        <p:spPr>
          <a:xfrm>
            <a:off x="1937501" y="2079459"/>
            <a:ext cx="8534400" cy="36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20"/>
              <a:buFont typeface="Noto Sans Symbols"/>
              <a:buNone/>
            </a:pPr>
            <a:endParaRPr sz="44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3520"/>
              <a:buFont typeface="Noto Sans Symbols"/>
              <a:buNone/>
            </a:pPr>
            <a:endParaRPr sz="44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e. Thiết kế phần mềm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Firmware nạp Nodemcu</a:t>
            </a:r>
          </a:p>
          <a:p>
            <a:pPr lvl="1">
              <a:lnSpc>
                <a:spcPct val="100000"/>
              </a:lnSpc>
            </a:pPr>
            <a:r>
              <a:rPr lang="en-US"/>
              <a:t>Thiết lập truyền thông Modbus TCP với OpenPLC</a:t>
            </a:r>
          </a:p>
          <a:p>
            <a:pPr lvl="1"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</a:rPr>
              <a:t>Thuật toán Kalman lọc tín hiệu Analog đầu vào</a:t>
            </a:r>
          </a:p>
          <a:p>
            <a:pPr lvl="1"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</a:rPr>
              <a:t>Chư</a:t>
            </a:r>
            <a:r>
              <a:rPr lang="vi-VN">
                <a:solidFill>
                  <a:srgbClr val="00B0F0"/>
                </a:solidFill>
              </a:rPr>
              <a:t>ơ</a:t>
            </a:r>
            <a:r>
              <a:rPr lang="en-US">
                <a:solidFill>
                  <a:srgbClr val="00B0F0"/>
                </a:solidFill>
              </a:rPr>
              <a:t>ng trình WiFiManager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Chư</a:t>
            </a:r>
            <a:r>
              <a:rPr lang="vi-VN">
                <a:solidFill>
                  <a:schemeClr val="tx1">
                    <a:lumMod val="95000"/>
                    <a:lumOff val="5000"/>
                  </a:schemeClr>
                </a:solidFill>
              </a:rPr>
              <a:t>ơ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ng trình ladder cho OpenPLC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Hệ Scada: Hiển thị, Điều khiển, Giám sát, Thu thập dữ liệu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B0F0"/>
                </a:solidFill>
              </a:rPr>
              <a:t>Webserver và SQL thu thập và hiển thị lịch sử kết nối của PLC</a:t>
            </a:r>
          </a:p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9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2088355" y="193675"/>
            <a:ext cx="8015288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4000">
                <a:solidFill>
                  <a:srgbClr val="000000"/>
                </a:solidFill>
              </a:rPr>
              <a:t>Webserver hiển thị lịch sử kết nối PLC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111983-8368-447E-A94F-2387A6B67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03" y="1337278"/>
            <a:ext cx="11596593" cy="418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6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>
            <a:spLocks noGrp="1"/>
          </p:cNvSpPr>
          <p:nvPr>
            <p:ph type="title"/>
          </p:nvPr>
        </p:nvSpPr>
        <p:spPr>
          <a:xfrm>
            <a:off x="3363514" y="193675"/>
            <a:ext cx="5464970" cy="61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4000">
                <a:solidFill>
                  <a:srgbClr val="000000"/>
                </a:solidFill>
              </a:rPr>
              <a:t>Giám sát điều khiển từ xa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DB3D6-0C31-45CE-8815-76934189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49" y="1443846"/>
            <a:ext cx="9927302" cy="43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7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ctrTitle"/>
          </p:nvPr>
        </p:nvSpPr>
        <p:spPr>
          <a:xfrm>
            <a:off x="1438275" y="2686050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dirty="0"/>
              <a:t>IV. Demo dự án và đánh giá kết quả</a:t>
            </a:r>
            <a:endParaRPr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96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err="1"/>
              <a:t>thống</a:t>
            </a:r>
            <a:r>
              <a:rPr lang="en-US"/>
              <a:t> tưới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giọt</a:t>
            </a:r>
            <a:endParaRPr dirty="0"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vi-VN" dirty="0"/>
              <a:t>Thu thập dữ liệu nhiệt độ môi trường, độ ẩm đất bằng các cảm biến</a:t>
            </a: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vi-VN" dirty="0"/>
              <a:t>Điều khiển </a:t>
            </a:r>
          </a:p>
          <a:p>
            <a:pPr marL="685800" lvl="1" indent="-228600">
              <a:lnSpc>
                <a:spcPct val="80000"/>
              </a:lnSpc>
              <a:spcBef>
                <a:spcPts val="1000"/>
              </a:spcBef>
              <a:buSzPts val="2800"/>
            </a:pPr>
            <a:r>
              <a:rPr lang="vi-VN"/>
              <a:t>Hệ </a:t>
            </a:r>
            <a:r>
              <a:rPr lang="vi-VN" dirty="0"/>
              <a:t>thống làm mát thông gió</a:t>
            </a:r>
          </a:p>
          <a:p>
            <a:pPr marL="685800" lvl="1" indent="-228600">
              <a:lnSpc>
                <a:spcPct val="80000"/>
              </a:lnSpc>
              <a:spcBef>
                <a:spcPts val="1000"/>
              </a:spcBef>
              <a:buSzPts val="2800"/>
            </a:pPr>
            <a:r>
              <a:rPr lang="vi-VN" dirty="0"/>
              <a:t>Hệ thống tưới nhỏ giọt</a:t>
            </a:r>
          </a:p>
          <a:p>
            <a:pPr marL="685800" lvl="1" indent="-228600">
              <a:lnSpc>
                <a:spcPct val="80000"/>
              </a:lnSpc>
              <a:spcBef>
                <a:spcPts val="1000"/>
              </a:spcBef>
              <a:buSzPts val="2800"/>
            </a:pPr>
            <a:r>
              <a:rPr lang="vi-VN" dirty="0"/>
              <a:t>Hệ thống chiếu sáng</a:t>
            </a:r>
            <a:endParaRPr lang="en-US"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endParaRPr lang="en-US" dirty="0"/>
          </a:p>
          <a:p>
            <a:pPr marL="685800" lvl="1" indent="-228600">
              <a:lnSpc>
                <a:spcPct val="80000"/>
              </a:lnSpc>
              <a:spcBef>
                <a:spcPts val="1000"/>
              </a:spcBef>
              <a:buSzPts val="2800"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SCADA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marL="685800" lvl="1" indent="-228600">
              <a:lnSpc>
                <a:spcPct val="80000"/>
              </a:lnSpc>
              <a:spcBef>
                <a:spcPts val="1000"/>
              </a:spcBef>
              <a:buSzPts val="2800"/>
            </a:pP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qua smartphone (web app)</a:t>
            </a:r>
          </a:p>
          <a:p>
            <a:pPr marL="685800" lvl="1" indent="-228600">
              <a:lnSpc>
                <a:spcPct val="80000"/>
              </a:lnSpc>
              <a:spcBef>
                <a:spcPts val="1000"/>
              </a:spcBef>
              <a:buSzPts val="2800"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">
              <a:schemeClr val="lt1"/>
            </a:gs>
            <a:gs pos="100000">
              <a:srgbClr val="E1E1E1"/>
            </a:gs>
          </a:gsLst>
          <a:lin ang="6120000" scaled="0"/>
        </a:gra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1827212" y="557077"/>
            <a:ext cx="8534400" cy="109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ahoma"/>
              <a:buNone/>
            </a:pPr>
            <a:r>
              <a:rPr lang="en-US" sz="4000" dirty="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NỘI DUNG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body" idx="1"/>
          </p:nvPr>
        </p:nvSpPr>
        <p:spPr>
          <a:xfrm>
            <a:off x="1827212" y="1457827"/>
            <a:ext cx="8534400" cy="445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romanUcPeriod"/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Yêu cầu dự án</a:t>
            </a:r>
            <a:endParaRPr sz="2400" dirty="0">
              <a:latin typeface="Tahoma"/>
              <a:ea typeface="Tahoma"/>
              <a:cs typeface="Tahoma"/>
              <a:sym typeface="Tahoma"/>
            </a:endParaRPr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romanUcPeriod"/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Phương án thiết kế và giải pháp</a:t>
            </a:r>
            <a:endParaRPr dirty="0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romanUcPeriod"/>
            </a:pPr>
            <a:r>
              <a:rPr lang="en-US" sz="24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Thiết kế</a:t>
            </a:r>
            <a:endParaRPr dirty="0"/>
          </a:p>
          <a:p>
            <a:pPr marL="514350" lvl="0" indent="-514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romanUcPeriod"/>
            </a:pPr>
            <a:r>
              <a:rPr lang="en-US" sz="2400" dirty="0">
                <a:latin typeface="Tahoma"/>
                <a:ea typeface="Tahoma"/>
                <a:cs typeface="Tahoma"/>
                <a:sym typeface="Tahoma"/>
              </a:rPr>
              <a:t>Demo dự án và đánh giá kết quả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656F2-4D6A-4408-B99D-432298878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17" y="136525"/>
            <a:ext cx="8957187" cy="6717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5424" y="290768"/>
            <a:ext cx="9612509" cy="64243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ctrTitle"/>
          </p:nvPr>
        </p:nvSpPr>
        <p:spPr>
          <a:xfrm>
            <a:off x="1504950" y="1952625"/>
            <a:ext cx="9144000" cy="905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857250" lvl="0" indent="-8572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AutoNum type="romanUcPeriod"/>
            </a:pPr>
            <a:r>
              <a:rPr lang="en-US" sz="5400" dirty="0"/>
              <a:t>Yêu cầu dự án</a:t>
            </a:r>
            <a:endParaRPr sz="5400" dirty="0"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"/>
          </p:nvPr>
        </p:nvSpPr>
        <p:spPr>
          <a:xfrm>
            <a:off x="1504950" y="3301135"/>
            <a:ext cx="9144000" cy="1579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Xây dựng </a:t>
            </a:r>
            <a:r>
              <a:rPr lang="en-US" b="1" dirty="0">
                <a:solidFill>
                  <a:srgbClr val="000000"/>
                </a:solidFill>
              </a:rPr>
              <a:t>hệ SCADA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sử dụng vi điều khiển mô phỏng PLC, có đầy đủ chân vào ra digital và analog… có thể lập trình bằng </a:t>
            </a:r>
            <a:r>
              <a:rPr lang="en-US" b="1" dirty="0">
                <a:solidFill>
                  <a:srgbClr val="000000"/>
                </a:solidFill>
              </a:rPr>
              <a:t>ngôn ngữ ladder</a:t>
            </a:r>
            <a:endParaRPr b="1" dirty="0"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Sử dụng các giao thức </a:t>
            </a:r>
            <a:r>
              <a:rPr lang="en-US" b="1" dirty="0">
                <a:solidFill>
                  <a:srgbClr val="000000"/>
                </a:solidFill>
              </a:rPr>
              <a:t>truyền thông công nghiệp</a:t>
            </a:r>
            <a:endParaRPr b="1" dirty="0"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dirty="0"/>
              <a:t>Dự án đơn giản, phù hợp với thời gian cho phép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ctrTitle"/>
          </p:nvPr>
        </p:nvSpPr>
        <p:spPr>
          <a:xfrm>
            <a:off x="1457325" y="18081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II. Phương án thiết kế và</a:t>
            </a:r>
            <a:br>
              <a:rPr lang="en-US" dirty="0"/>
            </a:br>
            <a:r>
              <a:rPr lang="en-US" dirty="0"/>
              <a:t>giải pháp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847436" y="256020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Phương án thiết kế và giải pháp</a:t>
            </a:r>
            <a:endParaRPr/>
          </a:p>
        </p:txBody>
      </p:sp>
      <p:grpSp>
        <p:nvGrpSpPr>
          <p:cNvPr id="120" name="Google Shape;120;p18"/>
          <p:cNvGrpSpPr/>
          <p:nvPr/>
        </p:nvGrpSpPr>
        <p:grpSpPr>
          <a:xfrm>
            <a:off x="348711" y="984270"/>
            <a:ext cx="7890086" cy="5148942"/>
            <a:chOff x="38" y="71025"/>
            <a:chExt cx="7890086" cy="5148942"/>
          </a:xfrm>
        </p:grpSpPr>
        <p:sp>
          <p:nvSpPr>
            <p:cNvPr id="121" name="Google Shape;121;p18"/>
            <p:cNvSpPr/>
            <p:nvPr/>
          </p:nvSpPr>
          <p:spPr>
            <a:xfrm>
              <a:off x="38" y="71025"/>
              <a:ext cx="3686956" cy="767921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38" y="71025"/>
              <a:ext cx="3686956" cy="767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9350" tIns="85325" rIns="149350" bIns="8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Lựa chọn phần mềm: OpenPLC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8" y="838947"/>
              <a:ext cx="3686956" cy="4381020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w="9525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 txBox="1"/>
            <p:nvPr/>
          </p:nvSpPr>
          <p:spPr>
            <a:xfrm>
              <a:off x="38" y="838947"/>
              <a:ext cx="3686956" cy="4381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00" tIns="112000" rIns="149350" bIns="168000" anchor="t" anchorCtr="0">
              <a:noAutofit/>
            </a:bodyPr>
            <a:lstStyle/>
            <a:p>
              <a:pPr marL="228600" marR="0" lvl="1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OpenPLC</a:t>
              </a: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là một nền tảng </a:t>
              </a:r>
              <a:r>
                <a:rPr lang="en-US" sz="21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mã nguồn mở </a:t>
              </a:r>
            </a:p>
            <a:p>
              <a:pPr marL="228600" marR="0" lvl="1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Lập trình đơn giản, cơ chế hoạt động </a:t>
              </a:r>
              <a:r>
                <a:rPr lang="en-US" sz="21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Master/Slave</a:t>
              </a:r>
              <a:endParaRPr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15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MODBUS RTU</a:t>
              </a: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21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MODBUS TCP/IP</a:t>
              </a:r>
              <a:endParaRPr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15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Dễ dàng mở rộng các chân </a:t>
              </a:r>
              <a:r>
                <a:rPr lang="en-US" sz="21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IN/OUT</a:t>
              </a:r>
              <a:endParaRPr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4203168" y="71025"/>
              <a:ext cx="3686956" cy="767921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 txBox="1"/>
            <p:nvPr/>
          </p:nvSpPr>
          <p:spPr>
            <a:xfrm>
              <a:off x="4203168" y="71025"/>
              <a:ext cx="3686956" cy="767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49350" tIns="85325" rIns="149350" bIns="85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Lựa chọn phần cứng: NODEMCU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4203168" y="838947"/>
              <a:ext cx="3686956" cy="4381020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w="9525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4203168" y="838947"/>
              <a:ext cx="3686956" cy="4381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000" tIns="112000" rIns="149350" bIns="168000" anchor="t" anchorCtr="0">
              <a:noAutofit/>
            </a:bodyPr>
            <a:lstStyle/>
            <a:p>
              <a:pPr marL="228600" marR="0" lvl="1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Giá thành rẻ</a:t>
              </a:r>
              <a:endParaRPr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15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Dễ lập trình</a:t>
              </a:r>
              <a:endParaRPr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15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Hỗ trợ nhiều giao thức truyền thông</a:t>
              </a:r>
              <a:r>
                <a:rPr lang="en-US" sz="21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MODBUS RTU, TCP/IP,...</a:t>
              </a:r>
              <a:endParaRPr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150000"/>
                </a:lnSpc>
                <a:spcBef>
                  <a:spcPts val="315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Char char="•"/>
              </a:pPr>
              <a:r>
                <a:rPr lang="en-US" sz="21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Phù hợp với dự án</a:t>
              </a:r>
              <a:endParaRPr sz="2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3948" y="4414342"/>
            <a:ext cx="2875477" cy="15379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2D5E0F-E980-4239-AFF0-DC38946DE22E}"/>
              </a:ext>
            </a:extLst>
          </p:cNvPr>
          <p:cNvSpPr/>
          <p:nvPr/>
        </p:nvSpPr>
        <p:spPr>
          <a:xfrm>
            <a:off x="9286875" y="984270"/>
            <a:ext cx="1801674" cy="179703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847436" y="256020"/>
            <a:ext cx="105156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Phương án thiết kế và giải pháp</a:t>
            </a:r>
            <a:endParaRPr/>
          </a:p>
        </p:txBody>
      </p:sp>
      <p:grpSp>
        <p:nvGrpSpPr>
          <p:cNvPr id="136" name="Google Shape;136;p19"/>
          <p:cNvGrpSpPr/>
          <p:nvPr/>
        </p:nvGrpSpPr>
        <p:grpSpPr>
          <a:xfrm>
            <a:off x="348727" y="975437"/>
            <a:ext cx="11198783" cy="3316856"/>
            <a:chOff x="54" y="62191"/>
            <a:chExt cx="11198783" cy="3316856"/>
          </a:xfrm>
        </p:grpSpPr>
        <p:sp>
          <p:nvSpPr>
            <p:cNvPr id="137" name="Google Shape;137;p19"/>
            <p:cNvSpPr/>
            <p:nvPr/>
          </p:nvSpPr>
          <p:spPr>
            <a:xfrm>
              <a:off x="54" y="78352"/>
              <a:ext cx="5233076" cy="958867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 txBox="1"/>
            <p:nvPr/>
          </p:nvSpPr>
          <p:spPr>
            <a:xfrm>
              <a:off x="54" y="78352"/>
              <a:ext cx="5233076" cy="95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05650" rIns="184900" bIns="105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Lựa chọn chuẩn truyền thông: MODBUS TCP/IP</a:t>
              </a:r>
              <a:endParaRPr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54" y="1037219"/>
              <a:ext cx="5233076" cy="2341828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w="9525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 txBox="1"/>
            <p:nvPr/>
          </p:nvSpPr>
          <p:spPr>
            <a:xfrm>
              <a:off x="54" y="1037219"/>
              <a:ext cx="5233076" cy="234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8675" tIns="138675" rIns="184900" bIns="2080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•"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Chuẩn truyền thông phổ biến trong công nghiệp</a:t>
              </a:r>
              <a:endPara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•"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Có thể dùng với NODEMCU</a:t>
              </a:r>
              <a:endPara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5965761" y="78352"/>
              <a:ext cx="5233076" cy="958867"/>
            </a:xfrm>
            <a:prstGeom prst="rect">
              <a:avLst/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 w="9525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9"/>
            <p:cNvSpPr txBox="1"/>
            <p:nvPr/>
          </p:nvSpPr>
          <p:spPr>
            <a:xfrm>
              <a:off x="5965761" y="62191"/>
              <a:ext cx="5233076" cy="95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05650" rIns="184900" bIns="105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Lựa chọn hệ SCADA: MySCADA</a:t>
              </a:r>
              <a:endParaRPr sz="2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5965761" y="1037219"/>
              <a:ext cx="5233076" cy="2341828"/>
            </a:xfrm>
            <a:prstGeom prst="rect">
              <a:avLst/>
            </a:prstGeom>
            <a:solidFill>
              <a:srgbClr val="CFDEEF">
                <a:alpha val="89803"/>
              </a:srgbClr>
            </a:solidFill>
            <a:ln w="9525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9"/>
            <p:cNvSpPr txBox="1"/>
            <p:nvPr/>
          </p:nvSpPr>
          <p:spPr>
            <a:xfrm>
              <a:off x="5965761" y="1037219"/>
              <a:ext cx="5233076" cy="2341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8675" tIns="138675" rIns="184900" bIns="2080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•"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Hỗ trợ nhiều chuẩn truyền thông công nghiệp</a:t>
              </a:r>
              <a:endPara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Char char="•"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Giao diện dễ sử dụng</a:t>
              </a:r>
              <a:endPara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635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endPara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6" name="Google Shape;146;p19" descr="Hình ảnh có liên qu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28" y="4477723"/>
            <a:ext cx="5174649" cy="19404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028" name="Picture 4" descr="Kết quả hình ảnh cho myscada logo">
            <a:extLst>
              <a:ext uri="{FF2B5EF4-FFF2-40B4-BE49-F238E27FC236}">
                <a16:creationId xmlns:a16="http://schemas.microsoft.com/office/drawing/2014/main" id="{BB0F75BE-5882-4D1C-ADB1-D7FD27953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25" y="5196055"/>
            <a:ext cx="4667250" cy="58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ctrTitle"/>
          </p:nvPr>
        </p:nvSpPr>
        <p:spPr>
          <a:xfrm>
            <a:off x="1438275" y="2686050"/>
            <a:ext cx="9144000" cy="909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 dirty="0"/>
              <a:t>III. Thiết kế</a:t>
            </a:r>
            <a:endParaRPr sz="5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4542" y="809932"/>
            <a:ext cx="8062913" cy="596838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838199" y="136525"/>
            <a:ext cx="105156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dirty="0"/>
              <a:t>a.	Sơ đồ tổng quan của hệ thống mạng</a:t>
            </a:r>
            <a:endParaRPr sz="3959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838200" y="106510"/>
            <a:ext cx="10515600" cy="57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b. Phân tích giao thức truyền thông đã chọn</a:t>
            </a:r>
            <a:endParaRPr sz="3959"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>
            <a:off x="277668" y="945870"/>
            <a:ext cx="11877964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Giao thức truyền thông MODBUS TCP/IP</a:t>
            </a: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22860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aphicFrame>
        <p:nvGraphicFramePr>
          <p:cNvPr id="196" name="Google Shape;196;p23"/>
          <p:cNvGraphicFramePr/>
          <p:nvPr>
            <p:extLst>
              <p:ext uri="{D42A27DB-BD31-4B8C-83A1-F6EECF244321}">
                <p14:modId xmlns:p14="http://schemas.microsoft.com/office/powerpoint/2010/main" val="2363249217"/>
              </p:ext>
            </p:extLst>
          </p:nvPr>
        </p:nvGraphicFramePr>
        <p:xfrm>
          <a:off x="1514475" y="1634064"/>
          <a:ext cx="9248750" cy="1921936"/>
        </p:xfrm>
        <a:graphic>
          <a:graphicData uri="http://schemas.openxmlformats.org/drawingml/2006/table">
            <a:tbl>
              <a:tblPr firstRow="1" bandRow="1">
                <a:noFill/>
                <a:tableStyleId>{3DCF30AB-AB13-4F6B-8783-9F998DD63CD3}</a:tableStyleId>
              </a:tblPr>
              <a:tblGrid>
                <a:gridCol w="462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3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Ưu điểm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Nhược điểm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2805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dirty="0"/>
                        <a:t>Sử dụng kết nối không dây,thi công đơn giản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dirty="0"/>
                        <a:t>Giảm</a:t>
                      </a:r>
                      <a:r>
                        <a:rPr lang="en-US" sz="2000" u="none" strike="noStrike" cap="none" baseline="0" dirty="0"/>
                        <a:t> không gian lắp đặt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50" dirty="0">
                        <a:solidFill>
                          <a:srgbClr val="230000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strike="noStrike" cap="none" dirty="0"/>
                        <a:t>Vùng hoạt động phụ thuộc vào tầm phát sóng của Modem wifi</a:t>
                      </a:r>
                      <a:endParaRPr sz="2000" u="none" strike="noStrike" cap="none" dirty="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Char char="•"/>
                      </a:pPr>
                      <a:r>
                        <a:rPr lang="en-US" sz="2000" dirty="0"/>
                        <a:t>Tốc độ đáp ứng không nhanh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28" name="Picture 4" descr="Kết quả hình ảnh cho modbus rtu tcp fra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27" y="3722254"/>
            <a:ext cx="7243885" cy="302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 thruBlk="1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597</Words>
  <Application>Microsoft Office PowerPoint</Application>
  <PresentationFormat>Widescreen</PresentationFormat>
  <Paragraphs>129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Times New Roman</vt:lpstr>
      <vt:lpstr>Roboto</vt:lpstr>
      <vt:lpstr>Calibri</vt:lpstr>
      <vt:lpstr>Noto Sans Symbols</vt:lpstr>
      <vt:lpstr>Tahoma</vt:lpstr>
      <vt:lpstr>Office Theme</vt:lpstr>
      <vt:lpstr>PowerPoint Presentation</vt:lpstr>
      <vt:lpstr>NỘI DUNG</vt:lpstr>
      <vt:lpstr>Yêu cầu dự án</vt:lpstr>
      <vt:lpstr>II. Phương án thiết kế và giải pháp</vt:lpstr>
      <vt:lpstr>Phương án thiết kế và giải pháp</vt:lpstr>
      <vt:lpstr>Phương án thiết kế và giải pháp</vt:lpstr>
      <vt:lpstr>III. Thiết kế</vt:lpstr>
      <vt:lpstr>a. Sơ đồ tổng quan của hệ thống mạng</vt:lpstr>
      <vt:lpstr>b. Phân tích giao thức truyền thông đã chọn</vt:lpstr>
      <vt:lpstr>c. Giá thành hệ thống</vt:lpstr>
      <vt:lpstr>d. Thiết kế phần cứng</vt:lpstr>
      <vt:lpstr>d. Thiết kế phần cứng</vt:lpstr>
      <vt:lpstr>Cách ly đầu vào/ ra</vt:lpstr>
      <vt:lpstr>e. Thiết kế phần mềm hệ thống</vt:lpstr>
      <vt:lpstr>e. Thiết kế phần mềm</vt:lpstr>
      <vt:lpstr>Webserver hiển thị lịch sử kết nối PLC</vt:lpstr>
      <vt:lpstr>Giám sát điều khiển từ xa</vt:lpstr>
      <vt:lpstr>IV. Demo dự án và đánh giá kết quả</vt:lpstr>
      <vt:lpstr>Hệ thống tưới nhỏ giọt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Nam</cp:lastModifiedBy>
  <cp:revision>48</cp:revision>
  <dcterms:modified xsi:type="dcterms:W3CDTF">2019-12-13T03:43:58Z</dcterms:modified>
</cp:coreProperties>
</file>